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IBM Plex Sans"/>
      <p:regular r:id="rId20"/>
      <p:bold r:id="rId21"/>
      <p:italic r:id="rId22"/>
      <p:boldItalic r:id="rId23"/>
    </p:embeddedFont>
    <p:embeddedFont>
      <p:font typeface="Raleway"/>
      <p:regular r:id="rId24"/>
      <p:bold r:id="rId25"/>
      <p:italic r:id="rId26"/>
      <p:boldItalic r:id="rId27"/>
    </p:embeddedFont>
    <p:embeddedFont>
      <p:font typeface="IBM Plex Sans SemiBol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regular.fntdata"/><Relationship Id="rId22" Type="http://schemas.openxmlformats.org/officeDocument/2006/relationships/font" Target="fonts/IBMPlexSans-italic.fntdata"/><Relationship Id="rId21" Type="http://schemas.openxmlformats.org/officeDocument/2006/relationships/font" Target="fonts/IBMPlexSans-bold.fntdata"/><Relationship Id="rId24" Type="http://schemas.openxmlformats.org/officeDocument/2006/relationships/font" Target="fonts/Raleway-regular.fntdata"/><Relationship Id="rId23" Type="http://schemas.openxmlformats.org/officeDocument/2006/relationships/font" Target="fonts/IBMPlex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IBMPlexSansSemiBold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boldItalic.fntdata"/><Relationship Id="rId30" Type="http://schemas.openxmlformats.org/officeDocument/2006/relationships/font" Target="fonts/IBMPlexSansSemiBold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c2bf2a5f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1c2bf2a5f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c2bf2a5f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c2bf2a5f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1c2bf2a5f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1c2bf2a5f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c2bf2a5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c2bf2a5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7aa986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7aa986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73973f6d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73973f6d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c2bf2a5f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c2bf2a5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c2bf2a5f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c2bf2a5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c2bf2a5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1c2bf2a5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43.png"/><Relationship Id="rId7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43.png"/><Relationship Id="rId7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36.jpg"/><Relationship Id="rId5" Type="http://schemas.openxmlformats.org/officeDocument/2006/relationships/image" Target="../media/image41.png"/><Relationship Id="rId6" Type="http://schemas.openxmlformats.org/officeDocument/2006/relationships/image" Target="../media/image30.png"/><Relationship Id="rId7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4.jpg"/><Relationship Id="rId5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Rest API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1"/>
          <p:cNvSpPr txBox="1"/>
          <p:nvPr/>
        </p:nvSpPr>
        <p:spPr>
          <a:xfrm>
            <a:off x="280950" y="1057175"/>
            <a:ext cx="8582100" cy="3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 — </a:t>
            </a:r>
            <a:r>
              <a:rPr b="1"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получение ресурса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 — </a:t>
            </a:r>
            <a:r>
              <a:rPr b="1"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ресурса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PUT — </a:t>
            </a:r>
            <a:r>
              <a:rPr b="1"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обновление ресурса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DELETE — </a:t>
            </a:r>
            <a:r>
              <a:rPr b="1"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удаление ресурса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HEAD –</a:t>
            </a:r>
            <a:r>
              <a:rPr b="1"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запрашивает ресурс так же, как и метод GET, но без тела ответа.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CONNECT –</a:t>
            </a:r>
            <a:r>
              <a:rPr b="1"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устанавливает "туннель" к серверу, определенному по ресурсу.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OPTIONS –</a:t>
            </a:r>
            <a:r>
              <a:rPr b="1"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используется для описания параметров соединения с ресурсом.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TRACE –</a:t>
            </a:r>
            <a:r>
              <a:rPr b="1"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выполняет вызов возвращаемого тестового сообщения с ресурса.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PATCH –</a:t>
            </a:r>
            <a:r>
              <a:rPr b="1"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используется для частичного изменения ресурса.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0" name="Google Shape;290;p41"/>
          <p:cNvSpPr txBox="1"/>
          <p:nvPr/>
        </p:nvSpPr>
        <p:spPr>
          <a:xfrm>
            <a:off x="596100" y="269450"/>
            <a:ext cx="43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Методы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2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/>
        </p:nvSpPr>
        <p:spPr>
          <a:xfrm>
            <a:off x="280950" y="1057175"/>
            <a:ext cx="85821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Код ответа HTTP показывает, был ли выполнен определённый HTTP запрос. Коды сгруппированы в 5 классов: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Информационные 100 - 199</a:t>
            </a:r>
            <a:endParaRPr b="1"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Успешные 200 - 299</a:t>
            </a:r>
            <a:endParaRPr b="1"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Перенаправления 300 - 399</a:t>
            </a:r>
            <a:endParaRPr b="1"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Клиентские ошибки 400 - 499</a:t>
            </a:r>
            <a:endParaRPr b="1"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Серверные ошибки 500 - 599</a:t>
            </a:r>
            <a:endParaRPr b="1"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596100" y="269450"/>
            <a:ext cx="43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 коды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280950" y="1057175"/>
            <a:ext cx="85821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Заголовки HTTP позволяют клиенту и серверу отправлять дополнительную информацию с HTTP запросом или ответом.</a:t>
            </a:r>
            <a:endParaRPr b="1"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596100" y="269450"/>
            <a:ext cx="43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Заголовки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9" name="Google Shape;30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100" y="2039188"/>
            <a:ext cx="8825799" cy="219203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4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/>
          <p:nvPr/>
        </p:nvSpPr>
        <p:spPr>
          <a:xfrm>
            <a:off x="789775" y="1184525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318" name="Google Shape;318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525" y="2879988"/>
            <a:ext cx="1712565" cy="169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37330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1" name="Google Shape;171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449850" y="45336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230250" y="45336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058265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91525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1122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12836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29162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8" name="Google Shape;198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3" name="Google Shape;203;p34"/>
          <p:cNvCxnSpPr>
            <a:stCxn id="204" idx="4"/>
            <a:endCxn id="205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9" name="Google Shape;209;p34"/>
          <p:cNvCxnSpPr>
            <a:stCxn id="207" idx="4"/>
            <a:endCxn id="210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546350" y="45378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295925" y="1298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320400" y="21651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320400" y="29367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6750" y="37423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20400" y="4547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2" name="Google Shape;222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4"/>
          <p:cNvSpPr/>
          <p:nvPr/>
        </p:nvSpPr>
        <p:spPr>
          <a:xfrm>
            <a:off x="4449838" y="1314413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4230238" y="13036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5" name="Google Shape;225;p34"/>
          <p:cNvCxnSpPr/>
          <p:nvPr/>
        </p:nvCxnSpPr>
        <p:spPr>
          <a:xfrm>
            <a:off x="770850" y="175952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4"/>
          <p:cNvSpPr/>
          <p:nvPr/>
        </p:nvSpPr>
        <p:spPr>
          <a:xfrm>
            <a:off x="539988" y="37270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7" name="Google Shape;227;p34"/>
          <p:cNvCxnSpPr/>
          <p:nvPr/>
        </p:nvCxnSpPr>
        <p:spPr>
          <a:xfrm>
            <a:off x="770850" y="4198388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540000" y="1129800"/>
            <a:ext cx="681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Rest API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Postman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50" y="23818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Rest API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278100" y="1288800"/>
            <a:ext cx="85821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REST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это архитектурный стиль, разработанный Роем Филдингом в его докторской диссертации 2000 года. Основная предпосылка заключается в том, что разработчики используют стандартные методы HTTP, GET, POST, PUT и DELETE, для запроса и изменения ресурсов, представленных URI в Интернете.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596100" y="269450"/>
            <a:ext cx="43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REST API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/>
        </p:nvSpPr>
        <p:spPr>
          <a:xfrm>
            <a:off x="278100" y="1288800"/>
            <a:ext cx="85821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METHOD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8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URI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HTTP/</a:t>
            </a:r>
            <a:r>
              <a:rPr b="1" lang="ru" sz="1800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VERSION</a:t>
            </a:r>
            <a:endParaRPr b="1" sz="1800">
              <a:solidFill>
                <a:srgbClr val="6E32E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где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METHOD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как раз метод HTTP-запроса,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URI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идентификатор ресурса,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6E32E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VERSION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версия протокола.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596100" y="269450"/>
            <a:ext cx="43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596100" y="269450"/>
            <a:ext cx="43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Пример взаимодействия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2" name="Google Shape;272;p39"/>
          <p:cNvSpPr txBox="1"/>
          <p:nvPr/>
        </p:nvSpPr>
        <p:spPr>
          <a:xfrm>
            <a:off x="318200" y="740425"/>
            <a:ext cx="8325900" cy="3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Запрос: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/index.php HTTP/1.1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Host: example.com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Mozilla/5.0 (X11; U; Linux i686; ru; rv:1.9b5) Gecko/2008050509 Firefox/3.0b5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Ответ:</a:t>
            </a:r>
            <a:endParaRPr b="1"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HTTP/1.0 200 OK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Server: nginx/0.6.31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Content-Language: ru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charset=utf-8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1234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</a:t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 далее HTML-страница в ответе ...</a:t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/>
        </p:nvSpPr>
        <p:spPr>
          <a:xfrm>
            <a:off x="278100" y="1288800"/>
            <a:ext cx="85821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METHOD</a:t>
            </a: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https://habr.com</a:t>
            </a: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/ru/company/youla/blog/527648/</a:t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Ресурс 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файл на сервере, а также ресурсом может являться и какой-либо абстрактный объект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596100" y="269450"/>
            <a:ext cx="43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Ресурс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C1C3E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